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62"/>
  </p:notesMasterIdLst>
  <p:handoutMasterIdLst>
    <p:handoutMasterId r:id="rId63"/>
  </p:handoutMasterIdLst>
  <p:sldIdLst>
    <p:sldId id="256" r:id="rId2"/>
    <p:sldId id="523" r:id="rId3"/>
    <p:sldId id="525" r:id="rId4"/>
    <p:sldId id="524" r:id="rId5"/>
    <p:sldId id="483" r:id="rId6"/>
    <p:sldId id="526" r:id="rId7"/>
    <p:sldId id="527" r:id="rId8"/>
    <p:sldId id="528" r:id="rId9"/>
    <p:sldId id="559" r:id="rId10"/>
    <p:sldId id="564" r:id="rId11"/>
    <p:sldId id="552" r:id="rId12"/>
    <p:sldId id="529" r:id="rId13"/>
    <p:sldId id="522" r:id="rId14"/>
    <p:sldId id="530" r:id="rId15"/>
    <p:sldId id="501" r:id="rId16"/>
    <p:sldId id="532" r:id="rId17"/>
    <p:sldId id="531" r:id="rId18"/>
    <p:sldId id="534" r:id="rId19"/>
    <p:sldId id="533" r:id="rId20"/>
    <p:sldId id="545" r:id="rId21"/>
    <p:sldId id="553" r:id="rId22"/>
    <p:sldId id="536" r:id="rId23"/>
    <p:sldId id="554" r:id="rId24"/>
    <p:sldId id="555" r:id="rId25"/>
    <p:sldId id="556" r:id="rId26"/>
    <p:sldId id="557" r:id="rId27"/>
    <p:sldId id="558" r:id="rId28"/>
    <p:sldId id="560" r:id="rId29"/>
    <p:sldId id="537" r:id="rId30"/>
    <p:sldId id="561" r:id="rId31"/>
    <p:sldId id="562" r:id="rId32"/>
    <p:sldId id="563" r:id="rId33"/>
    <p:sldId id="565" r:id="rId34"/>
    <p:sldId id="583" r:id="rId35"/>
    <p:sldId id="582" r:id="rId36"/>
    <p:sldId id="567" r:id="rId37"/>
    <p:sldId id="539" r:id="rId38"/>
    <p:sldId id="569" r:id="rId39"/>
    <p:sldId id="568" r:id="rId40"/>
    <p:sldId id="541" r:id="rId41"/>
    <p:sldId id="571" r:id="rId42"/>
    <p:sldId id="572" r:id="rId43"/>
    <p:sldId id="573" r:id="rId44"/>
    <p:sldId id="574" r:id="rId45"/>
    <p:sldId id="575" r:id="rId46"/>
    <p:sldId id="576" r:id="rId47"/>
    <p:sldId id="538" r:id="rId48"/>
    <p:sldId id="577" r:id="rId49"/>
    <p:sldId id="578" r:id="rId50"/>
    <p:sldId id="580" r:id="rId51"/>
    <p:sldId id="584" r:id="rId52"/>
    <p:sldId id="540" r:id="rId53"/>
    <p:sldId id="585" r:id="rId54"/>
    <p:sldId id="586" r:id="rId55"/>
    <p:sldId id="542" r:id="rId56"/>
    <p:sldId id="587" r:id="rId57"/>
    <p:sldId id="543" r:id="rId58"/>
    <p:sldId id="588" r:id="rId59"/>
    <p:sldId id="589" r:id="rId60"/>
    <p:sldId id="590" r:id="rId61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09" autoAdjust="0"/>
    <p:restoredTop sz="84453"/>
  </p:normalViewPr>
  <p:slideViewPr>
    <p:cSldViewPr snapToGrid="0" snapToObjects="1" showGuides="1">
      <p:cViewPr varScale="1">
        <p:scale>
          <a:sx n="132" d="100"/>
          <a:sy n="132" d="100"/>
        </p:scale>
        <p:origin x="776" y="184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handoutMaster" Target="handoutMasters/handout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5A8F3-AA62-AC48-A387-50F2EB05A328}" type="datetimeFigureOut">
              <a:rPr lang="en-US" smtClean="0"/>
              <a:t>9/28/16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BF9B3-2054-9342-AC05-FF25C8070D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75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9665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353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1010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964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70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0768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35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350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6439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0256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8259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304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901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1156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1978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6959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06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9153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1317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666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6072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164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496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031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7838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305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216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Team is growing rapidly </a:t>
            </a:r>
          </a:p>
          <a:p>
            <a:r>
              <a:rPr lang="en-US" dirty="0" smtClean="0"/>
              <a:t>Based</a:t>
            </a:r>
            <a:r>
              <a:rPr lang="en-US" baseline="0" dirty="0" smtClean="0"/>
              <a:t> in Mountain View – I am the only guy in UK/Europe</a:t>
            </a:r>
            <a:endParaRPr lang="en-US" dirty="0" smtClean="0"/>
          </a:p>
          <a:p>
            <a:r>
              <a:rPr lang="en-US" dirty="0" smtClean="0"/>
              <a:t>VC: $34M</a:t>
            </a:r>
            <a:r>
              <a:rPr lang="en-US" baseline="0" dirty="0" smtClean="0"/>
              <a:t> in total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140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779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706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572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19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913"/>
            <a:ext cx="7772400" cy="53039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3252" y="2146429"/>
            <a:ext cx="4066505" cy="927806"/>
          </a:xfrm>
        </p:spPr>
        <p:txBody>
          <a:bodyPr>
            <a:normAutofit/>
          </a:bodyPr>
          <a:lstStyle>
            <a:lvl1pPr marL="0" indent="0" algn="ctr">
              <a:buNone/>
              <a:defRPr sz="2800" i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Names Here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bit.ly</a:t>
            </a:r>
            <a:r>
              <a:rPr lang="en-US" dirty="0" smtClean="0"/>
              <a:t> / joe_london_kaggle_2016a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824414">
            <a:off x="-1894247" y="3883786"/>
            <a:ext cx="9144000" cy="298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44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07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7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78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568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4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marL="0" marR="0" lvl="0" indent="0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cap="none" spc="300" baseline="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  <a:endParaRPr lang="en-US" sz="2800" b="1" i="0" u="none" strike="noStrike" cap="none" spc="300" baseline="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6363347" y="4767263"/>
            <a:ext cx="2085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GB" smtClean="0"/>
              <a:t>17 May 2016</a:t>
            </a: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659164" y="4767263"/>
            <a:ext cx="2847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US" smtClean="0"/>
              <a:t>bit.ly / joe_london_kaggle_2016a</a:t>
            </a: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43279" y="4767263"/>
            <a:ext cx="561975" cy="2738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C8A4197-7A9D-5842-BD4B-E3CFC351F8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71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738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9925" y="935584"/>
            <a:ext cx="4946875" cy="123380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740149" y="2346171"/>
            <a:ext cx="4946650" cy="11636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740150" y="3738563"/>
            <a:ext cx="4946650" cy="1028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6009" y="935584"/>
            <a:ext cx="0" cy="3831679"/>
          </a:xfrm>
          <a:prstGeom prst="line">
            <a:avLst/>
          </a:prstGeom>
          <a:ln w="57150" cmpd="sng">
            <a:solidFill>
              <a:srgbClr val="FBE9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3740150" y="2253605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740150" y="3628358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211138" y="935831"/>
            <a:ext cx="2913062" cy="1233488"/>
          </a:xfrm>
        </p:spPr>
        <p:txBody>
          <a:bodyPr>
            <a:normAutofit/>
          </a:bodyPr>
          <a:lstStyle>
            <a:lvl1pPr marL="0" indent="0" algn="ctr">
              <a:buNone/>
              <a:defRPr sz="4000" b="0" i="0"/>
            </a:lvl1pPr>
            <a:lvl2pPr marL="457200" indent="0" algn="ctr">
              <a:buNone/>
              <a:defRPr baseline="0"/>
            </a:lvl2pPr>
          </a:lstStyle>
          <a:p>
            <a:pPr lvl="0"/>
            <a:r>
              <a:rPr lang="en-US" dirty="0" smtClean="0"/>
              <a:t>Topic 1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211138" y="2346723"/>
            <a:ext cx="2913062" cy="116324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 smtClean="0"/>
              <a:t>Topic 2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211138" y="3738563"/>
            <a:ext cx="2913062" cy="102870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 smtClean="0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166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1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8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30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3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2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50000">
              <a:schemeClr val="bg1"/>
            </a:gs>
            <a:gs pos="100000">
              <a:schemeClr val="bg1">
                <a:lumMod val="85000"/>
                <a:alpha val="41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-7100"/>
            <a:ext cx="8229600" cy="661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80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2" r:id="rId3"/>
    <p:sldLayoutId id="2147483672" r:id="rId4"/>
    <p:sldLayoutId id="2147483663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49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200" b="1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Courier New"/>
        <a:buChar char="o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683"/>
            <a:ext cx="7772400" cy="953650"/>
          </a:xfrm>
        </p:spPr>
        <p:txBody>
          <a:bodyPr>
            <a:normAutofit/>
          </a:bodyPr>
          <a:lstStyle/>
          <a:p>
            <a:r>
              <a:rPr lang="en-US" b="0" dirty="0" smtClean="0"/>
              <a:t>Industrial </a:t>
            </a:r>
            <a:r>
              <a:rPr lang="en-US" b="0" dirty="0" err="1" smtClean="0"/>
              <a:t>IoT</a:t>
            </a:r>
            <a:r>
              <a:rPr lang="en-US" b="0" dirty="0" smtClean="0"/>
              <a:t> Data Science with H2O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7706" y="2037290"/>
            <a:ext cx="4240494" cy="181081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Jo-fai (Joe) Chow</a:t>
            </a:r>
          </a:p>
          <a:p>
            <a:r>
              <a:rPr lang="en-US" dirty="0" smtClean="0"/>
              <a:t>Data Scientist</a:t>
            </a:r>
            <a:endParaRPr lang="en-US" dirty="0"/>
          </a:p>
          <a:p>
            <a:r>
              <a:rPr lang="en-US" dirty="0" smtClean="0"/>
              <a:t>joe@h2o.ai</a:t>
            </a:r>
            <a:endParaRPr lang="en-US" dirty="0"/>
          </a:p>
          <a:p>
            <a:r>
              <a:rPr lang="en-US" dirty="0" smtClean="0"/>
              <a:t>@matlabulous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7000" y="1831445"/>
            <a:ext cx="2222500" cy="222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39452" y="4244742"/>
            <a:ext cx="34650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H2O Hands-on Workshop</a:t>
            </a:r>
          </a:p>
          <a:p>
            <a:pPr algn="ctr"/>
            <a:r>
              <a:rPr lang="en-US" dirty="0" smtClean="0"/>
              <a:t>La Fosse Associates</a:t>
            </a:r>
          </a:p>
          <a:p>
            <a:pPr algn="ctr"/>
            <a:r>
              <a:rPr lang="en-US" dirty="0" smtClean="0"/>
              <a:t>27</a:t>
            </a:r>
            <a:r>
              <a:rPr lang="en-US" baseline="30000" dirty="0" smtClean="0"/>
              <a:t>th</a:t>
            </a:r>
            <a:r>
              <a:rPr lang="en-US" dirty="0" smtClean="0"/>
              <a:t> &amp; 28</a:t>
            </a:r>
            <a:r>
              <a:rPr lang="en-US" baseline="30000" dirty="0" smtClean="0"/>
              <a:t>th</a:t>
            </a:r>
            <a:r>
              <a:rPr lang="en-US" dirty="0" smtClean="0"/>
              <a:t> September,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67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Stuff!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046" y="872941"/>
            <a:ext cx="4337907" cy="384165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784478"/>
            <a:ext cx="7953957" cy="2006471"/>
          </a:xfrm>
        </p:spPr>
        <p:txBody>
          <a:bodyPr>
            <a:noAutofit/>
          </a:bodyPr>
          <a:lstStyle/>
          <a:p>
            <a:r>
              <a:rPr lang="en-US" sz="5400" dirty="0" smtClean="0"/>
              <a:t>Data Munging in H2O</a:t>
            </a:r>
          </a:p>
          <a:p>
            <a:r>
              <a:rPr lang="en-US" sz="3200" dirty="0"/>
              <a:t>b</a:t>
            </a:r>
            <a:r>
              <a:rPr lang="en-US" sz="3200" dirty="0" smtClean="0"/>
              <a:t>y Jan </a:t>
            </a:r>
            <a:r>
              <a:rPr lang="en-US" sz="3200" dirty="0" err="1" smtClean="0"/>
              <a:t>Gorecki</a:t>
            </a:r>
            <a:r>
              <a:rPr lang="en-US" sz="3200" dirty="0" smtClean="0"/>
              <a:t> &amp; </a:t>
            </a:r>
            <a:r>
              <a:rPr lang="en-US" sz="3200" dirty="0" smtClean="0"/>
              <a:t>Matt </a:t>
            </a:r>
            <a:r>
              <a:rPr lang="en-US" sz="3200" dirty="0" err="1" smtClean="0"/>
              <a:t>Dowle</a:t>
            </a:r>
            <a:endParaRPr lang="en-US" sz="3200" dirty="0" smtClean="0"/>
          </a:p>
          <a:p>
            <a:r>
              <a:rPr lang="en-US" sz="3200" dirty="0" smtClean="0"/>
              <a:t>(see pdf in repo)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78692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572687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 smtClean="0"/>
              <a:t>Workshop #1</a:t>
            </a:r>
          </a:p>
          <a:p>
            <a:r>
              <a:rPr lang="en-US" sz="5400" dirty="0" smtClean="0"/>
              <a:t>Use Case 1: Classification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6323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Data &amp; Code for Workshop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8" y="707146"/>
            <a:ext cx="8229601" cy="3394472"/>
          </a:xfrm>
        </p:spPr>
        <p:txBody>
          <a:bodyPr/>
          <a:lstStyle/>
          <a:p>
            <a:r>
              <a:rPr lang="en-US" dirty="0" smtClean="0"/>
              <a:t>Please go to </a:t>
            </a:r>
            <a:br>
              <a:rPr lang="en-US" dirty="0" smtClean="0"/>
            </a:br>
            <a:r>
              <a:rPr lang="en-US" sz="5400" dirty="0" err="1" smtClean="0"/>
              <a:t>bit.ly</a:t>
            </a:r>
            <a:r>
              <a:rPr lang="en-US" sz="5400" dirty="0" smtClean="0"/>
              <a:t>/h2o_iot_workshop1</a:t>
            </a:r>
            <a:endParaRPr lang="en-US" sz="4400" dirty="0" smtClean="0"/>
          </a:p>
          <a:p>
            <a:endParaRPr lang="en-US" sz="44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6715" y="2201869"/>
            <a:ext cx="5190565" cy="256539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6992472" y="3424518"/>
            <a:ext cx="466163" cy="170329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49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240992"/>
            <a:ext cx="7953957" cy="3133784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Workshop #1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 Case 1: Classification</a:t>
            </a:r>
          </a:p>
          <a:p>
            <a:r>
              <a:rPr lang="en-US" sz="5400" dirty="0" smtClean="0"/>
              <a:t>Step 1: R Packages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4078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step_01_install_packages.R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4844" y="955178"/>
            <a:ext cx="2444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Package ‘h2o’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1603385"/>
            <a:ext cx="4038600" cy="2587605"/>
          </a:xfrm>
        </p:spPr>
      </p:pic>
      <p:pic>
        <p:nvPicPr>
          <p:cNvPr id="14" name="Content Placeholder 13"/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458397"/>
            <a:ext cx="4038600" cy="2877580"/>
          </a:xfrm>
        </p:spPr>
      </p:pic>
    </p:spTree>
    <p:extLst>
      <p:ext uri="{BB962C8B-B14F-4D97-AF65-F5344CB8AC3E}">
        <p14:creationId xmlns:p14="http://schemas.microsoft.com/office/powerpoint/2010/main" val="106992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step_01_install_packages.R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4844" y="955178"/>
            <a:ext cx="4044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Package ‘h2oEnsemble’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231699"/>
            <a:ext cx="4038600" cy="1330976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6350" y="2439987"/>
            <a:ext cx="3162300" cy="914400"/>
          </a:xfrm>
        </p:spPr>
      </p:pic>
    </p:spTree>
    <p:extLst>
      <p:ext uri="{BB962C8B-B14F-4D97-AF65-F5344CB8AC3E}">
        <p14:creationId xmlns:p14="http://schemas.microsoft.com/office/powerpoint/2010/main" val="115341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240992"/>
            <a:ext cx="7953957" cy="3133784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Workshop #1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 Case 1: Classification</a:t>
            </a:r>
          </a:p>
          <a:p>
            <a:r>
              <a:rPr lang="en-US" sz="5400" dirty="0" smtClean="0"/>
              <a:t>Step 2: Exploratory Analysis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6558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 Use Case 1: SECOM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091" y="671979"/>
            <a:ext cx="7049818" cy="441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3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step_02_exploratory_analysis.R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4844" y="955178"/>
            <a:ext cx="3900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Importing SECOM data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674552"/>
            <a:ext cx="4038600" cy="2445271"/>
          </a:xfrm>
        </p:spPr>
      </p:pic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1514576"/>
            <a:ext cx="4038600" cy="2765223"/>
          </a:xfrm>
        </p:spPr>
      </p:pic>
      <p:sp>
        <p:nvSpPr>
          <p:cNvPr id="11" name="Rectangle 10"/>
          <p:cNvSpPr/>
          <p:nvPr/>
        </p:nvSpPr>
        <p:spPr>
          <a:xfrm>
            <a:off x="457200" y="2976671"/>
            <a:ext cx="4038600" cy="1143151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48241" y="4451183"/>
            <a:ext cx="2832495" cy="27699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Optional (different ways to import data)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088018" y="4029238"/>
            <a:ext cx="352942" cy="421945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7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About Me: Civil Engineer → Data Scientist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2005 - 2015</a:t>
            </a:r>
          </a:p>
          <a:p>
            <a:endParaRPr lang="en-US" dirty="0"/>
          </a:p>
          <a:p>
            <a:r>
              <a:rPr lang="en-US" dirty="0"/>
              <a:t>Water Engineer</a:t>
            </a:r>
          </a:p>
          <a:p>
            <a:pPr lvl="1"/>
            <a:r>
              <a:rPr lang="en-US" dirty="0"/>
              <a:t>Consultant for Utilities</a:t>
            </a:r>
          </a:p>
          <a:p>
            <a:pPr lvl="1"/>
            <a:r>
              <a:rPr lang="en-US" dirty="0"/>
              <a:t>EngD Research</a:t>
            </a:r>
          </a:p>
          <a:p>
            <a:pPr lvl="2"/>
            <a:r>
              <a:rPr lang="en-US" dirty="0"/>
              <a:t>Machine learning + Water Engineering</a:t>
            </a:r>
          </a:p>
          <a:p>
            <a:pPr lvl="1"/>
            <a:r>
              <a:rPr lang="en-US" b="1" i="1" dirty="0"/>
              <a:t>Discovered H2O in 2014!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2015 - Present</a:t>
            </a:r>
          </a:p>
          <a:p>
            <a:endParaRPr lang="en-US" dirty="0"/>
          </a:p>
          <a:p>
            <a:r>
              <a:rPr lang="en-US" dirty="0"/>
              <a:t>Data Scientist</a:t>
            </a:r>
          </a:p>
          <a:p>
            <a:pPr lvl="1"/>
            <a:r>
              <a:rPr lang="en-US" dirty="0"/>
              <a:t>Virgin Media (UK)</a:t>
            </a:r>
          </a:p>
          <a:p>
            <a:pPr lvl="1"/>
            <a:r>
              <a:rPr lang="en-US" dirty="0"/>
              <a:t>Domino Data Lab (US)</a:t>
            </a:r>
          </a:p>
          <a:p>
            <a:pPr lvl="1"/>
            <a:r>
              <a:rPr lang="en-US" dirty="0"/>
              <a:t>H2O.ai (US)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73270" y="4596408"/>
            <a:ext cx="3597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Why? Long story – see </a:t>
            </a:r>
            <a:r>
              <a:rPr lang="en-US" dirty="0"/>
              <a:t>bit.ly/joe_h2o_talk2</a:t>
            </a:r>
          </a:p>
        </p:txBody>
      </p:sp>
    </p:spTree>
    <p:extLst>
      <p:ext uri="{BB962C8B-B14F-4D97-AF65-F5344CB8AC3E}">
        <p14:creationId xmlns:p14="http://schemas.microsoft.com/office/powerpoint/2010/main" val="214517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step_02_exploratory_analysis.R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4844" y="955178"/>
            <a:ext cx="4342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Basic exploratory analysis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328882"/>
            <a:ext cx="4038600" cy="1136611"/>
          </a:xfrm>
        </p:spPr>
      </p:pic>
      <p:sp>
        <p:nvSpPr>
          <p:cNvPr id="14" name="TextBox 13"/>
          <p:cNvSpPr txBox="1"/>
          <p:nvPr/>
        </p:nvSpPr>
        <p:spPr>
          <a:xfrm>
            <a:off x="130752" y="3676465"/>
            <a:ext cx="2832495" cy="27699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Convert -1 and 1 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 categorical value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18700" y="3254520"/>
            <a:ext cx="352942" cy="421945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7492" y="1339665"/>
            <a:ext cx="2772193" cy="180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5800" y="3413464"/>
            <a:ext cx="4491089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8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H2O Flow (localhost:54321)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30" y="1200150"/>
            <a:ext cx="3846139" cy="3394075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810" y="1200150"/>
            <a:ext cx="3169380" cy="3394075"/>
          </a:xfrm>
        </p:spPr>
      </p:pic>
    </p:spTree>
    <p:extLst>
      <p:ext uri="{BB962C8B-B14F-4D97-AF65-F5344CB8AC3E}">
        <p14:creationId xmlns:p14="http://schemas.microsoft.com/office/powerpoint/2010/main" val="29609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240992"/>
            <a:ext cx="7953957" cy="3133784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Workshop #1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 Case 1: Classification</a:t>
            </a:r>
          </a:p>
          <a:p>
            <a:r>
              <a:rPr lang="en-US" sz="5400" dirty="0" smtClean="0"/>
              <a:t>Step 3: Building &amp; Evaluating Models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05705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step_03_basic_models.R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484997"/>
            <a:ext cx="4038600" cy="2824380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7918" y="1200150"/>
            <a:ext cx="3819164" cy="33940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85770" y="807913"/>
            <a:ext cx="3982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Define features &amp; target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07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step_03_basic_models.R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170371"/>
            <a:ext cx="4038600" cy="1453632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59948" y="1768641"/>
            <a:ext cx="3479800" cy="852579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1848" y="2897187"/>
            <a:ext cx="3517900" cy="850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7801" y="990788"/>
            <a:ext cx="4923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Split data with a random seed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25253" y="4119959"/>
            <a:ext cx="5020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Classification </a:t>
            </a:r>
            <a:r>
              <a:rPr lang="en-US" sz="2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 samples ≈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7%</a:t>
            </a:r>
          </a:p>
        </p:txBody>
      </p:sp>
    </p:spTree>
    <p:extLst>
      <p:ext uri="{BB962C8B-B14F-4D97-AF65-F5344CB8AC3E}">
        <p14:creationId xmlns:p14="http://schemas.microsoft.com/office/powerpoint/2010/main" val="56571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step_03_basic_models.R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885890"/>
            <a:ext cx="4038600" cy="2022594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2151221"/>
            <a:ext cx="4038600" cy="149193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7801" y="990788"/>
            <a:ext cx="6162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Train H2O models with default values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48527" y="4018756"/>
            <a:ext cx="54575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H2O automatically ignores</a:t>
            </a:r>
          </a:p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Columns with constant values</a:t>
            </a:r>
          </a:p>
        </p:txBody>
      </p:sp>
    </p:spTree>
    <p:extLst>
      <p:ext uri="{BB962C8B-B14F-4D97-AF65-F5344CB8AC3E}">
        <p14:creationId xmlns:p14="http://schemas.microsoft.com/office/powerpoint/2010/main" val="65118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step_03_basic_models.R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462" y="1200150"/>
            <a:ext cx="3394075" cy="3394075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0372" y="1200150"/>
            <a:ext cx="3374255" cy="33940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01548" y="609675"/>
            <a:ext cx="3624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summary(</a:t>
            </a:r>
            <a:r>
              <a:rPr lang="en-US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model_xxx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057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H2O Flow (localhost:54321)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68" y="1200150"/>
            <a:ext cx="2985063" cy="3394075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968" y="1200150"/>
            <a:ext cx="2985063" cy="3394075"/>
          </a:xfrm>
        </p:spPr>
      </p:pic>
    </p:spTree>
    <p:extLst>
      <p:ext uri="{BB962C8B-B14F-4D97-AF65-F5344CB8AC3E}">
        <p14:creationId xmlns:p14="http://schemas.microsoft.com/office/powerpoint/2010/main" val="107886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step_03_basic_models.R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271922"/>
            <a:ext cx="4038600" cy="1250530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6810" y="1200150"/>
            <a:ext cx="3301379" cy="33940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1047093"/>
            <a:ext cx="36824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Evaluate models with </a:t>
            </a:r>
          </a:p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test data</a:t>
            </a:r>
          </a:p>
        </p:txBody>
      </p:sp>
    </p:spTree>
    <p:extLst>
      <p:ext uri="{BB962C8B-B14F-4D97-AF65-F5344CB8AC3E}">
        <p14:creationId xmlns:p14="http://schemas.microsoft.com/office/powerpoint/2010/main" val="145746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240992"/>
            <a:ext cx="7953957" cy="3133784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Workshop #1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 Case 1: Classification</a:t>
            </a:r>
          </a:p>
          <a:p>
            <a:r>
              <a:rPr lang="en-US" sz="5400" dirty="0" smtClean="0"/>
              <a:t>Step 4: Tuning Models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81738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Workshop #</a:t>
            </a:r>
            <a:r>
              <a:rPr lang="en-US" b="1" dirty="0" smtClean="0"/>
              <a:t>1</a:t>
            </a:r>
            <a:endParaRPr lang="en-US" b="1" dirty="0"/>
          </a:p>
          <a:p>
            <a:pPr lvl="1"/>
            <a:r>
              <a:rPr lang="en-US" dirty="0" smtClean="0"/>
              <a:t>About H2O</a:t>
            </a:r>
          </a:p>
          <a:p>
            <a:pPr lvl="1"/>
            <a:r>
              <a:rPr lang="en-US" dirty="0" smtClean="0"/>
              <a:t>Data Munging in H2O</a:t>
            </a:r>
          </a:p>
          <a:p>
            <a:pPr lvl="1"/>
            <a:r>
              <a:rPr lang="en-US" dirty="0" smtClean="0"/>
              <a:t>Case 1 (Basics)</a:t>
            </a:r>
          </a:p>
          <a:p>
            <a:pPr lvl="2"/>
            <a:r>
              <a:rPr lang="en-US" dirty="0" smtClean="0"/>
              <a:t>Classification</a:t>
            </a:r>
          </a:p>
          <a:p>
            <a:pPr lvl="2"/>
            <a:r>
              <a:rPr lang="en-US" dirty="0" smtClean="0"/>
              <a:t>Importing data</a:t>
            </a:r>
          </a:p>
          <a:p>
            <a:pPr lvl="2"/>
            <a:r>
              <a:rPr lang="en-US" dirty="0" smtClean="0"/>
              <a:t>Exploring data</a:t>
            </a:r>
          </a:p>
          <a:p>
            <a:pPr lvl="2"/>
            <a:r>
              <a:rPr lang="en-US" dirty="0" smtClean="0"/>
              <a:t>Training models</a:t>
            </a:r>
          </a:p>
          <a:p>
            <a:pPr lvl="2"/>
            <a:r>
              <a:rPr lang="en-US" dirty="0" smtClean="0"/>
              <a:t>Evaluating models</a:t>
            </a:r>
          </a:p>
          <a:p>
            <a:pPr lvl="2"/>
            <a:r>
              <a:rPr lang="en-US" dirty="0" smtClean="0"/>
              <a:t>Tuning models (manual)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Workshop #</a:t>
            </a:r>
            <a:r>
              <a:rPr lang="en-US" b="1" dirty="0" smtClean="0"/>
              <a:t>2</a:t>
            </a:r>
            <a:endParaRPr lang="en-US" b="1" dirty="0" smtClean="0"/>
          </a:p>
          <a:p>
            <a:pPr lvl="1"/>
            <a:r>
              <a:rPr lang="en-US" dirty="0" smtClean="0"/>
              <a:t>Case 1 (Advanced)</a:t>
            </a:r>
          </a:p>
          <a:p>
            <a:pPr lvl="2"/>
            <a:r>
              <a:rPr lang="en-US" dirty="0" smtClean="0"/>
              <a:t>Early stopping</a:t>
            </a:r>
          </a:p>
          <a:p>
            <a:pPr lvl="2"/>
            <a:r>
              <a:rPr lang="en-US" dirty="0" smtClean="0"/>
              <a:t>Tuning models (auto)</a:t>
            </a:r>
          </a:p>
          <a:p>
            <a:pPr lvl="2"/>
            <a:r>
              <a:rPr lang="en-US" dirty="0" smtClean="0"/>
              <a:t>Stacking models</a:t>
            </a:r>
          </a:p>
          <a:p>
            <a:pPr lvl="2"/>
            <a:r>
              <a:rPr lang="en-US" dirty="0" smtClean="0"/>
              <a:t>Saving/loading models</a:t>
            </a:r>
          </a:p>
          <a:p>
            <a:pPr lvl="1"/>
            <a:r>
              <a:rPr lang="en-US" dirty="0" smtClean="0"/>
              <a:t>Case 2</a:t>
            </a:r>
          </a:p>
          <a:p>
            <a:pPr lvl="2"/>
            <a:r>
              <a:rPr lang="en-US" dirty="0" smtClean="0"/>
              <a:t>Anomaly detection</a:t>
            </a:r>
          </a:p>
          <a:p>
            <a:pPr lvl="1"/>
            <a:r>
              <a:rPr lang="en-US" dirty="0" smtClean="0"/>
              <a:t>Other H2O features</a:t>
            </a:r>
          </a:p>
          <a:p>
            <a:pPr lvl="2"/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9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step_04_manual_tuning.R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65894"/>
            <a:ext cx="4038600" cy="2862587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43466"/>
            <a:ext cx="4038600" cy="190744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798361"/>
            <a:ext cx="5829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?h2o.gbm ?h2o.deeplearning </a:t>
            </a:r>
            <a:r>
              <a:rPr lang="is-I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19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step_04_manual_tuning.R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59917"/>
            <a:ext cx="4038600" cy="3274540"/>
          </a:xfrm>
        </p:spPr>
      </p:pic>
    </p:spTree>
    <p:extLst>
      <p:ext uri="{BB962C8B-B14F-4D97-AF65-F5344CB8AC3E}">
        <p14:creationId xmlns:p14="http://schemas.microsoft.com/office/powerpoint/2010/main" val="110607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837" y="1200150"/>
            <a:ext cx="3267325" cy="339407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step_04_manual_tuning.R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85" y="1200150"/>
            <a:ext cx="3288230" cy="3394075"/>
          </a:xfrm>
        </p:spPr>
      </p:pic>
      <p:sp>
        <p:nvSpPr>
          <p:cNvPr id="9" name="TextBox 8"/>
          <p:cNvSpPr txBox="1"/>
          <p:nvPr/>
        </p:nvSpPr>
        <p:spPr>
          <a:xfrm>
            <a:off x="457200" y="665489"/>
            <a:ext cx="1747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Default</a:t>
            </a: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06043" y="654049"/>
            <a:ext cx="2737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Manual settings</a:t>
            </a: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2385" y="1803679"/>
            <a:ext cx="1684728" cy="361741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23828" y="1803679"/>
            <a:ext cx="1684728" cy="361741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511314" y="4722725"/>
            <a:ext cx="3211222" cy="27699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Better performance with manual settings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797076" y="2078604"/>
            <a:ext cx="1226752" cy="2644121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1961790" y="2078604"/>
            <a:ext cx="1835286" cy="2644121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17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step_04_manual_tuning.R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72289"/>
            <a:ext cx="4038600" cy="1249796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572" y="1200150"/>
            <a:ext cx="3805856" cy="33940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340" y="1069526"/>
            <a:ext cx="31366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Using the model for predictions</a:t>
            </a: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71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5021" y="2275331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 smtClean="0"/>
              <a:t>End of Workshop #</a:t>
            </a:r>
            <a:r>
              <a:rPr lang="en-US" sz="5400" dirty="0"/>
              <a:t>1</a:t>
            </a:r>
            <a:endParaRPr lang="en-US" sz="5400" dirty="0" smtClean="0"/>
          </a:p>
        </p:txBody>
      </p:sp>
    </p:spTree>
    <p:extLst>
      <p:ext uri="{BB962C8B-B14F-4D97-AF65-F5344CB8AC3E}">
        <p14:creationId xmlns:p14="http://schemas.microsoft.com/office/powerpoint/2010/main" val="7759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683"/>
            <a:ext cx="7772400" cy="953650"/>
          </a:xfrm>
        </p:spPr>
        <p:txBody>
          <a:bodyPr>
            <a:normAutofit/>
          </a:bodyPr>
          <a:lstStyle/>
          <a:p>
            <a:r>
              <a:rPr lang="en-US" b="0" dirty="0" smtClean="0"/>
              <a:t>Industrial </a:t>
            </a:r>
            <a:r>
              <a:rPr lang="en-US" b="0" dirty="0" err="1" smtClean="0"/>
              <a:t>IoT</a:t>
            </a:r>
            <a:r>
              <a:rPr lang="en-US" b="0" dirty="0" smtClean="0"/>
              <a:t> Data Science with H2O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7706" y="2037290"/>
            <a:ext cx="4240494" cy="181081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Jo-fai (Joe) Chow</a:t>
            </a:r>
          </a:p>
          <a:p>
            <a:r>
              <a:rPr lang="en-US" dirty="0" smtClean="0"/>
              <a:t>Data Scientist</a:t>
            </a:r>
            <a:endParaRPr lang="en-US" dirty="0"/>
          </a:p>
          <a:p>
            <a:r>
              <a:rPr lang="en-US" dirty="0" smtClean="0"/>
              <a:t>joe@h2o.ai</a:t>
            </a:r>
            <a:endParaRPr lang="en-US" dirty="0"/>
          </a:p>
          <a:p>
            <a:r>
              <a:rPr lang="en-US" dirty="0" smtClean="0"/>
              <a:t>@matlabulous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7000" y="1831445"/>
            <a:ext cx="2222500" cy="222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39452" y="4244742"/>
            <a:ext cx="34650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H2O Hands-on Workshop</a:t>
            </a:r>
          </a:p>
          <a:p>
            <a:pPr algn="ctr"/>
            <a:r>
              <a:rPr lang="en-US" dirty="0" smtClean="0"/>
              <a:t>La Fosse Associates</a:t>
            </a:r>
          </a:p>
          <a:p>
            <a:pPr algn="ctr"/>
            <a:r>
              <a:rPr lang="en-US" dirty="0" smtClean="0"/>
              <a:t>27</a:t>
            </a:r>
            <a:r>
              <a:rPr lang="en-US" baseline="30000" dirty="0" smtClean="0"/>
              <a:t>th</a:t>
            </a:r>
            <a:r>
              <a:rPr lang="en-US" dirty="0" smtClean="0"/>
              <a:t> &amp; 28</a:t>
            </a:r>
            <a:r>
              <a:rPr lang="en-US" baseline="30000" dirty="0" smtClean="0"/>
              <a:t>th</a:t>
            </a:r>
            <a:r>
              <a:rPr lang="en-US" dirty="0" smtClean="0"/>
              <a:t> September,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7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Workshop #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About H2O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Data Munging in H2O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Case 1 (Basics)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Classification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Importing data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Exploring data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Training models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Evaluating models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Tuning models (manual)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Workshop #2 </a:t>
            </a:r>
          </a:p>
          <a:p>
            <a:pPr lvl="1"/>
            <a:r>
              <a:rPr lang="en-US" dirty="0" smtClean="0"/>
              <a:t>Case 1 (Advanced)</a:t>
            </a:r>
          </a:p>
          <a:p>
            <a:pPr lvl="2"/>
            <a:r>
              <a:rPr lang="en-US" dirty="0" smtClean="0"/>
              <a:t>Early stopping</a:t>
            </a:r>
          </a:p>
          <a:p>
            <a:pPr lvl="2"/>
            <a:r>
              <a:rPr lang="en-US" dirty="0" smtClean="0"/>
              <a:t>Tuning models (auto)</a:t>
            </a:r>
          </a:p>
          <a:p>
            <a:pPr lvl="2"/>
            <a:r>
              <a:rPr lang="en-US" dirty="0" smtClean="0"/>
              <a:t>Stacking models</a:t>
            </a:r>
          </a:p>
          <a:p>
            <a:pPr lvl="2"/>
            <a:r>
              <a:rPr lang="en-US" dirty="0" smtClean="0"/>
              <a:t>Saving/loading models</a:t>
            </a:r>
          </a:p>
          <a:p>
            <a:pPr lvl="1"/>
            <a:r>
              <a:rPr lang="en-US" dirty="0" smtClean="0"/>
              <a:t>Case 2</a:t>
            </a:r>
          </a:p>
          <a:p>
            <a:pPr lvl="2"/>
            <a:r>
              <a:rPr lang="en-US" dirty="0" smtClean="0"/>
              <a:t>Anomaly detection</a:t>
            </a:r>
          </a:p>
          <a:p>
            <a:pPr lvl="1"/>
            <a:r>
              <a:rPr lang="en-US" dirty="0" smtClean="0"/>
              <a:t>Other H2O features</a:t>
            </a:r>
          </a:p>
          <a:p>
            <a:pPr lvl="2"/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6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572687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 smtClean="0"/>
              <a:t>Workshop #2</a:t>
            </a:r>
          </a:p>
          <a:p>
            <a:r>
              <a:rPr lang="en-US" sz="5400" dirty="0" smtClean="0"/>
              <a:t>Use Case 1: Classification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87779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Data &amp; Code for Workshop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8" y="707146"/>
            <a:ext cx="8229601" cy="3394472"/>
          </a:xfrm>
        </p:spPr>
        <p:txBody>
          <a:bodyPr/>
          <a:lstStyle/>
          <a:p>
            <a:r>
              <a:rPr lang="en-US" dirty="0" smtClean="0"/>
              <a:t>Please go to </a:t>
            </a:r>
            <a:br>
              <a:rPr lang="en-US" dirty="0" smtClean="0"/>
            </a:br>
            <a:r>
              <a:rPr lang="en-US" sz="5400" dirty="0" err="1" smtClean="0"/>
              <a:t>bit.ly</a:t>
            </a:r>
            <a:r>
              <a:rPr lang="en-US" sz="5400" dirty="0" smtClean="0"/>
              <a:t>/h2o_iot_workshop1</a:t>
            </a:r>
            <a:endParaRPr lang="en-US" sz="4400" dirty="0" smtClean="0"/>
          </a:p>
          <a:p>
            <a:endParaRPr lang="en-US" sz="44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6715" y="2201869"/>
            <a:ext cx="5190565" cy="256539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6992472" y="3424518"/>
            <a:ext cx="466163" cy="170329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50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[RECAP]</a:t>
            </a:r>
            <a:r>
              <a:rPr lang="en-US" dirty="0" smtClean="0"/>
              <a:t> Data </a:t>
            </a:r>
            <a:r>
              <a:rPr lang="en-US" dirty="0" smtClean="0"/>
              <a:t>for Use Case 1: SECOM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091" y="671979"/>
            <a:ext cx="7049818" cy="441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2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About </a:t>
            </a:r>
            <a:r>
              <a:rPr lang="en-US" sz="5400" dirty="0" smtClean="0"/>
              <a:t>H2O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8900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240992"/>
            <a:ext cx="7953957" cy="3133784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Workshop #2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 Case 1: Classification</a:t>
            </a:r>
          </a:p>
          <a:p>
            <a:r>
              <a:rPr lang="en-US" sz="5400" dirty="0" smtClean="0"/>
              <a:t>Step </a:t>
            </a:r>
            <a:r>
              <a:rPr lang="en-US" sz="5400" dirty="0" smtClean="0"/>
              <a:t>5: </a:t>
            </a:r>
            <a:r>
              <a:rPr lang="en-US" sz="5400" dirty="0" smtClean="0"/>
              <a:t>Tuning Models with Early Stopping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54518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Underfitting</a:t>
            </a:r>
            <a:r>
              <a:rPr lang="en-US" dirty="0" smtClean="0"/>
              <a:t> and Overfitting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86" y="765966"/>
            <a:ext cx="6919227" cy="388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978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Validation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447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tep_05_early_stopping.R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5757"/>
            <a:ext cx="4038600" cy="244286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Workshop 1 Recap</a:t>
            </a:r>
          </a:p>
          <a:p>
            <a:r>
              <a:rPr lang="en-US" dirty="0" smtClean="0"/>
              <a:t>Previous steps</a:t>
            </a:r>
          </a:p>
          <a:p>
            <a:pPr lvl="1"/>
            <a:r>
              <a:rPr lang="en-US" dirty="0" smtClean="0"/>
              <a:t>Connect to H2O</a:t>
            </a:r>
          </a:p>
          <a:p>
            <a:pPr lvl="1"/>
            <a:r>
              <a:rPr lang="en-US" dirty="0" smtClean="0"/>
              <a:t>Import data</a:t>
            </a:r>
          </a:p>
          <a:p>
            <a:pPr lvl="1"/>
            <a:r>
              <a:rPr lang="en-US" dirty="0" smtClean="0"/>
              <a:t>Convert data type</a:t>
            </a:r>
          </a:p>
          <a:p>
            <a:pPr lvl="1"/>
            <a:r>
              <a:rPr lang="en-US" dirty="0" smtClean="0"/>
              <a:t>Define target and features</a:t>
            </a:r>
          </a:p>
          <a:p>
            <a:pPr lvl="1"/>
            <a:r>
              <a:rPr lang="en-US" dirty="0" smtClean="0"/>
              <a:t>Split data into training/test</a:t>
            </a:r>
          </a:p>
          <a:p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2512194" y="2338939"/>
            <a:ext cx="2723950" cy="577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4495800" y="2733575"/>
            <a:ext cx="740344" cy="5775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349592" y="3060835"/>
            <a:ext cx="1886552" cy="1347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753853" y="3474720"/>
            <a:ext cx="1482291" cy="10587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532472" y="3984859"/>
            <a:ext cx="1703672" cy="1925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6659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Content Placeholder 2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93" y="1200150"/>
            <a:ext cx="3676413" cy="339407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step_05_early_stopping.R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Two GBMs</a:t>
            </a:r>
          </a:p>
          <a:p>
            <a:pPr lvl="1"/>
            <a:r>
              <a:rPr lang="en-US" dirty="0" smtClean="0"/>
              <a:t>Default settings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Early stopping with cross validation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Evaluate models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157086" y="1963554"/>
            <a:ext cx="205018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3869356" y="2726959"/>
            <a:ext cx="1337912" cy="9324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330342" y="4013735"/>
            <a:ext cx="1876926" cy="42351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4857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step_05_early_stopping.R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35232"/>
            <a:ext cx="4038600" cy="1323911"/>
          </a:xfrm>
        </p:spPr>
      </p:pic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232988"/>
            <a:ext cx="4038600" cy="1328399"/>
          </a:xfrm>
        </p:spPr>
      </p:pic>
    </p:spTree>
    <p:extLst>
      <p:ext uri="{BB962C8B-B14F-4D97-AF65-F5344CB8AC3E}">
        <p14:creationId xmlns:p14="http://schemas.microsoft.com/office/powerpoint/2010/main" val="19056871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step_05_early_stopping.R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02909"/>
            <a:ext cx="4038600" cy="2788557"/>
          </a:xfrm>
        </p:spPr>
      </p:pic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534961"/>
            <a:ext cx="4038600" cy="2724452"/>
          </a:xfrm>
        </p:spPr>
      </p:pic>
    </p:spTree>
    <p:extLst>
      <p:ext uri="{BB962C8B-B14F-4D97-AF65-F5344CB8AC3E}">
        <p14:creationId xmlns:p14="http://schemas.microsoft.com/office/powerpoint/2010/main" val="7964589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240992"/>
            <a:ext cx="7953957" cy="3133784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Workshop #2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 Case 1: Classification</a:t>
            </a:r>
          </a:p>
          <a:p>
            <a:r>
              <a:rPr lang="en-US" sz="5400" dirty="0" smtClean="0"/>
              <a:t>Step </a:t>
            </a:r>
            <a:r>
              <a:rPr lang="en-US" sz="5400" dirty="0" smtClean="0"/>
              <a:t>6: </a:t>
            </a:r>
            <a:r>
              <a:rPr lang="en-US" sz="5400" dirty="0" smtClean="0"/>
              <a:t>Tuning Models with Grid Search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22413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Grid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GBM Grid Example</a:t>
            </a:r>
          </a:p>
          <a:p>
            <a:pPr lvl="1"/>
            <a:r>
              <a:rPr lang="en-US" dirty="0" smtClean="0"/>
              <a:t>Max depth</a:t>
            </a:r>
          </a:p>
          <a:p>
            <a:pPr lvl="2"/>
            <a:r>
              <a:rPr lang="en-US" dirty="0" smtClean="0"/>
              <a:t>try 5, 6 and 7</a:t>
            </a:r>
          </a:p>
          <a:p>
            <a:pPr lvl="1"/>
            <a:r>
              <a:rPr lang="en-US" dirty="0" smtClean="0"/>
              <a:t>Sample rate</a:t>
            </a:r>
          </a:p>
          <a:p>
            <a:pPr lvl="2"/>
            <a:r>
              <a:rPr lang="en-US" dirty="0" smtClean="0"/>
              <a:t>try 0.8, 0.9 and 1</a:t>
            </a:r>
            <a:endParaRPr lang="en-US" dirty="0"/>
          </a:p>
          <a:p>
            <a:pPr lvl="1"/>
            <a:r>
              <a:rPr lang="en-US" dirty="0" smtClean="0"/>
              <a:t>3 x 3 = 9 possible combinations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08239015"/>
              </p:ext>
            </p:extLst>
          </p:nvPr>
        </p:nvGraphicFramePr>
        <p:xfrm>
          <a:off x="4648200" y="1200150"/>
          <a:ext cx="4038600" cy="3708400"/>
        </p:xfrm>
        <a:graphic>
          <a:graphicData uri="http://schemas.openxmlformats.org/drawingml/2006/table">
            <a:tbl>
              <a:tblPr firstRow="1" bandRow="1"/>
              <a:tblGrid>
                <a:gridCol w="1346200"/>
                <a:gridCol w="1346200"/>
                <a:gridCol w="13462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Max Depth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Sample Rate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Model 1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0.8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Model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0.9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Model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1.0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Model</a:t>
                      </a:r>
                      <a:r>
                        <a:rPr lang="en-US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4</a:t>
                      </a:r>
                      <a:endParaRPr lang="en-US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0.8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Model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0.9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Model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1.0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Model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0.8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Model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0.9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Model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1.0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0374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tep_06_grid_search.R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66" y="1200150"/>
            <a:ext cx="3952268" cy="3394075"/>
          </a:xfrm>
        </p:spPr>
      </p:pic>
    </p:spTree>
    <p:extLst>
      <p:ext uri="{BB962C8B-B14F-4D97-AF65-F5344CB8AC3E}">
        <p14:creationId xmlns:p14="http://schemas.microsoft.com/office/powerpoint/2010/main" val="1094590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H2O.ai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4805464" cy="3811786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 smtClean="0"/>
              <a:t>H2O.ai, the Company</a:t>
            </a:r>
          </a:p>
          <a:p>
            <a:pPr lvl="1"/>
            <a:r>
              <a:rPr lang="en-US" dirty="0" smtClean="0"/>
              <a:t>Team: 80 (71 shown)</a:t>
            </a:r>
          </a:p>
          <a:p>
            <a:pPr lvl="1"/>
            <a:r>
              <a:rPr lang="en-US" dirty="0" smtClean="0"/>
              <a:t>Founded in 2012, </a:t>
            </a:r>
          </a:p>
          <a:p>
            <a:pPr lvl="1"/>
            <a:r>
              <a:rPr lang="en-US" dirty="0" smtClean="0"/>
              <a:t>HQ: Mountain View, California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H2O, the Platform</a:t>
            </a:r>
          </a:p>
          <a:p>
            <a:pPr lvl="1"/>
            <a:r>
              <a:rPr lang="en-US" dirty="0" smtClean="0"/>
              <a:t>Open Source (Apache 2.0)</a:t>
            </a:r>
          </a:p>
          <a:p>
            <a:pPr lvl="1"/>
            <a:r>
              <a:rPr lang="en-US" dirty="0" smtClean="0"/>
              <a:t>R, Python, Scala, Java and Web Interfaces</a:t>
            </a:r>
          </a:p>
          <a:p>
            <a:pPr lvl="1"/>
            <a:r>
              <a:rPr lang="en-US" dirty="0" smtClean="0"/>
              <a:t>Distributed Algorithms that Scale to Big Data</a:t>
            </a:r>
          </a:p>
          <a:p>
            <a:pPr lvl="1"/>
            <a:r>
              <a:rPr lang="en-US" dirty="0" smtClean="0"/>
              <a:t>Works with Laptop, Cloud, Hadoop &amp; Spark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7766" y="782837"/>
            <a:ext cx="2015512" cy="42291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506678" y="2194560"/>
            <a:ext cx="279132" cy="28875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190648" y="2338939"/>
            <a:ext cx="298383" cy="22138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785475" y="2424413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Joe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59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tep_06_grid_search.R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521771"/>
            <a:ext cx="4038600" cy="275083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04596"/>
            <a:ext cx="4038600" cy="1585183"/>
          </a:xfrm>
        </p:spPr>
      </p:pic>
    </p:spTree>
    <p:extLst>
      <p:ext uri="{BB962C8B-B14F-4D97-AF65-F5344CB8AC3E}">
        <p14:creationId xmlns:p14="http://schemas.microsoft.com/office/powerpoint/2010/main" val="9936677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step_06_grid_search.R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33" y="1200150"/>
            <a:ext cx="3251333" cy="3394075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508435"/>
            <a:ext cx="4038600" cy="277750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8176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240992"/>
            <a:ext cx="7953957" cy="3133784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Workshop #2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 Case 1: Classification</a:t>
            </a:r>
          </a:p>
          <a:p>
            <a:r>
              <a:rPr lang="en-US" sz="5400" dirty="0" smtClean="0"/>
              <a:t>Step </a:t>
            </a:r>
            <a:r>
              <a:rPr lang="en-US" sz="5400" dirty="0" smtClean="0"/>
              <a:t>7: </a:t>
            </a:r>
            <a:r>
              <a:rPr lang="en-US" sz="5400" dirty="0" smtClean="0"/>
              <a:t>Stacking Models with h2oEnsemble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07305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tep_07_stacking_models.R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01" y="1200150"/>
            <a:ext cx="3302197" cy="3394075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376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step_07_stacking_models.R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71" y="1200150"/>
            <a:ext cx="3416258" cy="3394075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665792"/>
            <a:ext cx="4038600" cy="2462791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190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240992"/>
            <a:ext cx="7953957" cy="3133784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Workshop #2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 Case 1: Classification</a:t>
            </a:r>
          </a:p>
          <a:p>
            <a:r>
              <a:rPr lang="en-US" sz="5400" dirty="0" smtClean="0"/>
              <a:t>Step </a:t>
            </a:r>
            <a:r>
              <a:rPr lang="en-US" sz="5400" dirty="0"/>
              <a:t>8</a:t>
            </a:r>
            <a:r>
              <a:rPr lang="en-US" sz="5400" dirty="0" smtClean="0"/>
              <a:t>: </a:t>
            </a:r>
            <a:r>
              <a:rPr lang="en-US" sz="5400" dirty="0" smtClean="0"/>
              <a:t>Saving / Loading Models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69870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Step_08_saving_loading.R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78254"/>
            <a:ext cx="4038600" cy="2237867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007101"/>
            <a:ext cx="4038600" cy="178017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08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572687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 smtClean="0"/>
              <a:t>Workshop #2</a:t>
            </a:r>
          </a:p>
          <a:p>
            <a:r>
              <a:rPr lang="en-US" sz="5400" dirty="0" smtClean="0"/>
              <a:t>Use Case 2: Anomaly Detection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93220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2: Anomaly Detection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07" y="1200150"/>
            <a:ext cx="3700986" cy="3394075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212" y="1200150"/>
            <a:ext cx="3646575" cy="33940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946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29283"/>
            <a:ext cx="4038600" cy="293580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705" y="905097"/>
            <a:ext cx="4038600" cy="2174630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203" y="3562749"/>
            <a:ext cx="4052102" cy="72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85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Platform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Core algorithms written in high performance Java.</a:t>
            </a:r>
          </a:p>
          <a:p>
            <a:r>
              <a:rPr lang="en-US" dirty="0"/>
              <a:t>Fast, distributed and scalable.</a:t>
            </a:r>
          </a:p>
          <a:p>
            <a:r>
              <a:rPr lang="en-US" dirty="0"/>
              <a:t>APIs available in R, Python, Scala, REST/JSON and web.</a:t>
            </a:r>
          </a:p>
          <a:p>
            <a:r>
              <a:rPr lang="en-US" dirty="0"/>
              <a:t>Works with laptop, cloud, Hadoop and Spark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687" y="1027859"/>
            <a:ext cx="1121739" cy="14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7080" y="2746699"/>
            <a:ext cx="932903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0200" y="2746699"/>
            <a:ext cx="723000" cy="7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3417" y="2746699"/>
            <a:ext cx="488780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2414" y="2746699"/>
            <a:ext cx="1505143" cy="72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3829" y="3663794"/>
            <a:ext cx="1613978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8642" y="3384784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Ajit</a:t>
            </a:r>
            <a:r>
              <a:rPr lang="en-US" dirty="0" smtClean="0"/>
              <a:t> and </a:t>
            </a:r>
            <a:r>
              <a:rPr lang="en-US" dirty="0" err="1" smtClean="0"/>
              <a:t>Sibanjan</a:t>
            </a:r>
            <a:endParaRPr lang="en-US" dirty="0"/>
          </a:p>
          <a:p>
            <a:r>
              <a:rPr lang="en-US" dirty="0" smtClean="0"/>
              <a:t>La Fosse Associates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Slides &amp; Code</a:t>
            </a:r>
          </a:p>
          <a:p>
            <a:pPr lvl="1"/>
            <a:r>
              <a:rPr lang="en-US" dirty="0" err="1" smtClean="0"/>
              <a:t>bit.ly</a:t>
            </a:r>
            <a:r>
              <a:rPr lang="en-US" smtClean="0"/>
              <a:t>/</a:t>
            </a:r>
            <a:br>
              <a:rPr lang="en-US" smtClean="0"/>
            </a:br>
            <a:r>
              <a:rPr lang="en-US" smtClean="0"/>
              <a:t>h2o_iot_workshop1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Contact</a:t>
            </a:r>
          </a:p>
          <a:p>
            <a:pPr lvl="1"/>
            <a:r>
              <a:rPr lang="en-US" dirty="0"/>
              <a:t>joe@h2o.ai</a:t>
            </a:r>
          </a:p>
          <a:p>
            <a:pPr lvl="1"/>
            <a:r>
              <a:rPr lang="en-US" dirty="0"/>
              <a:t>@matlabulous</a:t>
            </a:r>
          </a:p>
          <a:p>
            <a:pPr lvl="1"/>
            <a:r>
              <a:rPr lang="en-US" dirty="0"/>
              <a:t>github.com/woobe</a:t>
            </a:r>
          </a:p>
        </p:txBody>
      </p:sp>
    </p:spTree>
    <p:extLst>
      <p:ext uri="{BB962C8B-B14F-4D97-AF65-F5344CB8AC3E}">
        <p14:creationId xmlns:p14="http://schemas.microsoft.com/office/powerpoint/2010/main" val="1478456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Algorithm Overview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419" y="547721"/>
            <a:ext cx="7129914" cy="45674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59770" y="1152769"/>
            <a:ext cx="1485505" cy="600164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Joe’s Strata Hadoop</a:t>
            </a: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London Talk</a:t>
            </a: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bit.ly/joe_h2o_talk4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37100" y="2080672"/>
            <a:ext cx="2753314" cy="268892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547214" y="3794486"/>
            <a:ext cx="2827670" cy="972777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79294" y="2884609"/>
            <a:ext cx="1030183" cy="27699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Workshop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12906" y="3784445"/>
            <a:ext cx="1485505" cy="430887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Joe’s LondonR Talk</a:t>
            </a: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bit.ly/joe_h2o_talk3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62419" y="2113483"/>
            <a:ext cx="2821739" cy="1185529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/>
          <p:cNvCxnSpPr>
            <a:stCxn id="13" idx="3"/>
            <a:endCxn id="11" idx="1"/>
          </p:cNvCxnSpPr>
          <p:nvPr/>
        </p:nvCxnSpPr>
        <p:spPr>
          <a:xfrm>
            <a:off x="1209477" y="3023109"/>
            <a:ext cx="337737" cy="1257766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3" idx="3"/>
            <a:endCxn id="15" idx="1"/>
          </p:cNvCxnSpPr>
          <p:nvPr/>
        </p:nvCxnSpPr>
        <p:spPr>
          <a:xfrm flipV="1">
            <a:off x="1209477" y="2706248"/>
            <a:ext cx="352942" cy="316861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6" idx="2"/>
            <a:endCxn id="10" idx="3"/>
          </p:cNvCxnSpPr>
          <p:nvPr/>
        </p:nvCxnSpPr>
        <p:spPr>
          <a:xfrm flipH="1">
            <a:off x="7490414" y="1752933"/>
            <a:ext cx="812109" cy="462185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4" idx="1"/>
          </p:cNvCxnSpPr>
          <p:nvPr/>
        </p:nvCxnSpPr>
        <p:spPr>
          <a:xfrm flipH="1" flipV="1">
            <a:off x="4384158" y="3056686"/>
            <a:ext cx="3128748" cy="943203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64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457200" y="-7200"/>
            <a:ext cx="8229240" cy="660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GB" sz="3200" b="1" strike="noStrike" spc="2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H2O Overview</a:t>
            </a:r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TextShape 4"/>
          <p:cNvSpPr txBox="1"/>
          <p:nvPr/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fld id="{A65379D8-788A-4A47-85DF-24C6DADD82C2}" type="slidenum">
              <a:rPr lang="en-GB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8</a:t>
            </a:fld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816812"/>
            <a:ext cx="7465326" cy="378725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8461623" y="863221"/>
            <a:ext cx="0" cy="374084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101623" y="2350440"/>
            <a:ext cx="720000" cy="72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65721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Stuff!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1293325"/>
            <a:ext cx="4038600" cy="320772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199" y="712244"/>
            <a:ext cx="3056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H2O + </a:t>
            </a:r>
            <a:r>
              <a:rPr lang="en-US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RStudio</a:t>
            </a: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RSparkling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8620" y="4501049"/>
            <a:ext cx="7507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Deep Water: Next-Gen Deep Learning in H2O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78864"/>
            <a:ext cx="4038600" cy="2036647"/>
          </a:xfrm>
        </p:spPr>
      </p:pic>
    </p:spTree>
    <p:extLst>
      <p:ext uri="{BB962C8B-B14F-4D97-AF65-F5344CB8AC3E}">
        <p14:creationId xmlns:p14="http://schemas.microsoft.com/office/powerpoint/2010/main" val="100363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Custom 1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BE91F"/>
      </a:accent3>
      <a:accent4>
        <a:srgbClr val="EB6615"/>
      </a:accent4>
      <a:accent5>
        <a:srgbClr val="C76402"/>
      </a:accent5>
      <a:accent6>
        <a:srgbClr val="B523B4"/>
      </a:accent6>
      <a:hlink>
        <a:srgbClr val="FF6B26"/>
      </a:hlink>
      <a:folHlink>
        <a:srgbClr val="DE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8613</TotalTime>
  <Words>893</Words>
  <Application>Microsoft Macintosh PowerPoint</Application>
  <PresentationFormat>On-screen Show (16:9)</PresentationFormat>
  <Paragraphs>330</Paragraphs>
  <Slides>60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Calibri</vt:lpstr>
      <vt:lpstr>Courier New</vt:lpstr>
      <vt:lpstr>Times New Roman</vt:lpstr>
      <vt:lpstr>Arial</vt:lpstr>
      <vt:lpstr>Custom Design</vt:lpstr>
      <vt:lpstr>Industrial IoT Data Science with H2O</vt:lpstr>
      <vt:lpstr>About Me: Civil Engineer → Data Scientist</vt:lpstr>
      <vt:lpstr>Agenda</vt:lpstr>
      <vt:lpstr>PowerPoint Presentation</vt:lpstr>
      <vt:lpstr>About H2O.ai</vt:lpstr>
      <vt:lpstr>H2O Platform Overview</vt:lpstr>
      <vt:lpstr>Current Algorithm Overview</vt:lpstr>
      <vt:lpstr>PowerPoint Presentation</vt:lpstr>
      <vt:lpstr>New Stuff!</vt:lpstr>
      <vt:lpstr>New Stuff!</vt:lpstr>
      <vt:lpstr>PowerPoint Presentation</vt:lpstr>
      <vt:lpstr>PowerPoint Presentation</vt:lpstr>
      <vt:lpstr>Download Data &amp; Code for Workshop</vt:lpstr>
      <vt:lpstr>PowerPoint Presentation</vt:lpstr>
      <vt:lpstr>step_01_install_packages.R</vt:lpstr>
      <vt:lpstr>step_01_install_packages.R</vt:lpstr>
      <vt:lpstr>PowerPoint Presentation</vt:lpstr>
      <vt:lpstr>Data for Use Case 1: SECOM</vt:lpstr>
      <vt:lpstr>step_02_exploratory_analysis.R</vt:lpstr>
      <vt:lpstr>step_02_exploratory_analysis.R</vt:lpstr>
      <vt:lpstr>Use H2O Flow (localhost:54321)</vt:lpstr>
      <vt:lpstr>PowerPoint Presentation</vt:lpstr>
      <vt:lpstr>step_03_basic_models.R</vt:lpstr>
      <vt:lpstr>step_03_basic_models.R</vt:lpstr>
      <vt:lpstr>step_03_basic_models.R</vt:lpstr>
      <vt:lpstr>step_03_basic_models.R</vt:lpstr>
      <vt:lpstr>Use H2O Flow (localhost:54321)</vt:lpstr>
      <vt:lpstr>step_03_basic_models.R</vt:lpstr>
      <vt:lpstr>PowerPoint Presentation</vt:lpstr>
      <vt:lpstr>step_04_manual_tuning.R</vt:lpstr>
      <vt:lpstr>step_04_manual_tuning.R</vt:lpstr>
      <vt:lpstr>step_04_manual_tuning.R</vt:lpstr>
      <vt:lpstr>step_04_manual_tuning.R</vt:lpstr>
      <vt:lpstr>PowerPoint Presentation</vt:lpstr>
      <vt:lpstr>Industrial IoT Data Science with H2O</vt:lpstr>
      <vt:lpstr>Agenda</vt:lpstr>
      <vt:lpstr>PowerPoint Presentation</vt:lpstr>
      <vt:lpstr>Download Data &amp; Code for Workshop</vt:lpstr>
      <vt:lpstr>[RECAP] Data for Use Case 1: SECOM</vt:lpstr>
      <vt:lpstr>PowerPoint Presentation</vt:lpstr>
      <vt:lpstr>Underfitting and Overfitting</vt:lpstr>
      <vt:lpstr>Cross Validation</vt:lpstr>
      <vt:lpstr>step_05_early_stopping.R</vt:lpstr>
      <vt:lpstr>step_05_early_stopping.R</vt:lpstr>
      <vt:lpstr>step_05_early_stopping.R</vt:lpstr>
      <vt:lpstr>step_05_early_stopping.R</vt:lpstr>
      <vt:lpstr>PowerPoint Presentation</vt:lpstr>
      <vt:lpstr>Full Grid Search</vt:lpstr>
      <vt:lpstr>step_06_grid_search.R</vt:lpstr>
      <vt:lpstr>step_06_grid_search.R</vt:lpstr>
      <vt:lpstr>step_06_grid_search.R</vt:lpstr>
      <vt:lpstr>PowerPoint Presentation</vt:lpstr>
      <vt:lpstr>step_07_stacking_models.R</vt:lpstr>
      <vt:lpstr>step_07_stacking_models.R</vt:lpstr>
      <vt:lpstr>PowerPoint Presentation</vt:lpstr>
      <vt:lpstr>Step_08_saving_loading.R</vt:lpstr>
      <vt:lpstr>PowerPoint Presentation</vt:lpstr>
      <vt:lpstr>Use Case 2: Anomaly Detection</vt:lpstr>
      <vt:lpstr>PowerPoint Presentation</vt:lpstr>
      <vt:lpstr>Thanks!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Chow, Jo</cp:lastModifiedBy>
  <cp:revision>859</cp:revision>
  <cp:lastPrinted>2016-09-01T23:03:45Z</cp:lastPrinted>
  <dcterms:created xsi:type="dcterms:W3CDTF">2015-09-15T15:26:47Z</dcterms:created>
  <dcterms:modified xsi:type="dcterms:W3CDTF">2016-09-28T15:35:44Z</dcterms:modified>
</cp:coreProperties>
</file>